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18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4C8B4-BDB3-4993-9DD0-17D58FC3770E}" type="datetimeFigureOut">
              <a:rPr kumimoji="1" lang="ja-JP" altLang="en-US" smtClean="0"/>
              <a:t>2018/6/19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09ADB-84A4-4FE9-BD30-049BFD910C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7754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4C8B4-BDB3-4993-9DD0-17D58FC3770E}" type="datetimeFigureOut">
              <a:rPr kumimoji="1" lang="ja-JP" altLang="en-US" smtClean="0"/>
              <a:t>2018/6/19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09ADB-84A4-4FE9-BD30-049BFD910C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1910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4C8B4-BDB3-4993-9DD0-17D58FC3770E}" type="datetimeFigureOut">
              <a:rPr kumimoji="1" lang="ja-JP" altLang="en-US" smtClean="0"/>
              <a:t>2018/6/19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09ADB-84A4-4FE9-BD30-049BFD910C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8400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4C8B4-BDB3-4993-9DD0-17D58FC3770E}" type="datetimeFigureOut">
              <a:rPr kumimoji="1" lang="ja-JP" altLang="en-US" smtClean="0"/>
              <a:t>2018/6/19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09ADB-84A4-4FE9-BD30-049BFD910C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3700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4C8B4-BDB3-4993-9DD0-17D58FC3770E}" type="datetimeFigureOut">
              <a:rPr kumimoji="1" lang="ja-JP" altLang="en-US" smtClean="0"/>
              <a:t>2018/6/19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09ADB-84A4-4FE9-BD30-049BFD910C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3977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4C8B4-BDB3-4993-9DD0-17D58FC3770E}" type="datetimeFigureOut">
              <a:rPr kumimoji="1" lang="ja-JP" altLang="en-US" smtClean="0"/>
              <a:t>2018/6/19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09ADB-84A4-4FE9-BD30-049BFD910C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5333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4C8B4-BDB3-4993-9DD0-17D58FC3770E}" type="datetimeFigureOut">
              <a:rPr kumimoji="1" lang="ja-JP" altLang="en-US" smtClean="0"/>
              <a:t>2018/6/19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09ADB-84A4-4FE9-BD30-049BFD910C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7944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4C8B4-BDB3-4993-9DD0-17D58FC3770E}" type="datetimeFigureOut">
              <a:rPr kumimoji="1" lang="ja-JP" altLang="en-US" smtClean="0"/>
              <a:t>2018/6/19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09ADB-84A4-4FE9-BD30-049BFD910C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7903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4C8B4-BDB3-4993-9DD0-17D58FC3770E}" type="datetimeFigureOut">
              <a:rPr kumimoji="1" lang="ja-JP" altLang="en-US" smtClean="0"/>
              <a:t>2018/6/19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09ADB-84A4-4FE9-BD30-049BFD910C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2611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4C8B4-BDB3-4993-9DD0-17D58FC3770E}" type="datetimeFigureOut">
              <a:rPr kumimoji="1" lang="ja-JP" altLang="en-US" smtClean="0"/>
              <a:t>2018/6/19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09ADB-84A4-4FE9-BD30-049BFD910C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8198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4C8B4-BDB3-4993-9DD0-17D58FC3770E}" type="datetimeFigureOut">
              <a:rPr kumimoji="1" lang="ja-JP" altLang="en-US" smtClean="0"/>
              <a:t>2018/6/19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09ADB-84A4-4FE9-BD30-049BFD910C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6457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74C8B4-BDB3-4993-9DD0-17D58FC3770E}" type="datetimeFigureOut">
              <a:rPr kumimoji="1" lang="ja-JP" altLang="en-US" smtClean="0"/>
              <a:t>2018/6/19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09ADB-84A4-4FE9-BD30-049BFD910C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968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13239" y="0"/>
            <a:ext cx="11705316" cy="614362"/>
          </a:xfrm>
        </p:spPr>
        <p:txBody>
          <a:bodyPr>
            <a:normAutofit/>
          </a:bodyPr>
          <a:lstStyle/>
          <a:p>
            <a:r>
              <a:rPr kumimoji="1" lang="ja-JP" altLang="en-US" sz="3200" b="1" dirty="0" smtClean="0">
                <a:solidFill>
                  <a:srgbClr val="0070C0"/>
                </a:solidFill>
              </a:rPr>
              <a:t>国家試験　知的財産管理技能検定</a:t>
            </a:r>
            <a:r>
              <a:rPr kumimoji="1" lang="en-US" altLang="ja-JP" sz="3200" b="1" dirty="0" smtClean="0">
                <a:solidFill>
                  <a:srgbClr val="0070C0"/>
                </a:solidFill>
              </a:rPr>
              <a:t>3</a:t>
            </a:r>
            <a:r>
              <a:rPr kumimoji="1" lang="ja-JP" altLang="en-US" sz="3200" b="1" dirty="0" smtClean="0">
                <a:solidFill>
                  <a:srgbClr val="0070C0"/>
                </a:solidFill>
              </a:rPr>
              <a:t>級　受検案内</a:t>
            </a:r>
            <a:r>
              <a:rPr lang="ja-JP" altLang="en-US" sz="3200" b="1" dirty="0" smtClean="0">
                <a:solidFill>
                  <a:srgbClr val="FF0000"/>
                </a:solidFill>
              </a:rPr>
              <a:t>（一関会場）</a:t>
            </a:r>
            <a:endParaRPr kumimoji="1" lang="ja-JP" altLang="en-US" sz="3200" b="1" dirty="0">
              <a:solidFill>
                <a:srgbClr val="FF0000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15250" y="672113"/>
            <a:ext cx="10620145" cy="1337662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kumimoji="1" lang="ja-JP" altLang="en-US" sz="2000" dirty="0" smtClean="0"/>
              <a:t>試験日時：</a:t>
            </a:r>
            <a:r>
              <a:rPr lang="ja-JP" altLang="en-US" sz="2000" dirty="0" smtClean="0"/>
              <a:t>平成</a:t>
            </a:r>
            <a:r>
              <a:rPr lang="en-US" altLang="ja-JP" sz="2000" dirty="0" smtClean="0"/>
              <a:t>30</a:t>
            </a:r>
            <a:r>
              <a:rPr lang="ja-JP" altLang="en-US" sz="2000" dirty="0" smtClean="0"/>
              <a:t>年</a:t>
            </a:r>
            <a:r>
              <a:rPr lang="en-US" altLang="ja-JP" sz="2000" dirty="0" smtClean="0"/>
              <a:t>11</a:t>
            </a:r>
            <a:r>
              <a:rPr lang="ja-JP" altLang="en-US" sz="2000" dirty="0" smtClean="0"/>
              <a:t>月</a:t>
            </a:r>
            <a:r>
              <a:rPr lang="en-US" altLang="ja-JP" sz="2000" dirty="0" smtClean="0"/>
              <a:t>18</a:t>
            </a:r>
            <a:r>
              <a:rPr lang="ja-JP" altLang="en-US" sz="2000" dirty="0" smtClean="0"/>
              <a:t>日</a:t>
            </a:r>
            <a:r>
              <a:rPr lang="en-US" altLang="ja-JP" sz="2000" dirty="0" smtClean="0"/>
              <a:t>(</a:t>
            </a:r>
            <a:r>
              <a:rPr lang="ja-JP" altLang="en-US" sz="2000" dirty="0" smtClean="0"/>
              <a:t>日</a:t>
            </a:r>
            <a:r>
              <a:rPr lang="en-US" altLang="ja-JP" sz="2000" dirty="0" smtClean="0"/>
              <a:t>)</a:t>
            </a:r>
            <a:r>
              <a:rPr lang="ja-JP" altLang="en-US" sz="2000" dirty="0" smtClean="0"/>
              <a:t>　午前</a:t>
            </a:r>
            <a:r>
              <a:rPr lang="en-US" altLang="ja-JP" sz="2000" dirty="0"/>
              <a:t>11</a:t>
            </a:r>
            <a:r>
              <a:rPr lang="ja-JP" altLang="en-US" sz="2000" dirty="0" smtClean="0"/>
              <a:t>時</a:t>
            </a:r>
            <a:r>
              <a:rPr lang="en-US" altLang="ja-JP" sz="2000" dirty="0" smtClean="0"/>
              <a:t>00</a:t>
            </a:r>
            <a:r>
              <a:rPr lang="ja-JP" altLang="en-US" sz="2000" dirty="0" smtClean="0"/>
              <a:t>分～午後</a:t>
            </a:r>
            <a:r>
              <a:rPr lang="en-US" altLang="ja-JP" sz="2000" dirty="0" smtClean="0"/>
              <a:t>1</a:t>
            </a:r>
            <a:r>
              <a:rPr lang="ja-JP" altLang="en-US" sz="2000" dirty="0" smtClean="0"/>
              <a:t>時</a:t>
            </a:r>
            <a:r>
              <a:rPr lang="en-US" altLang="ja-JP" sz="2000" dirty="0" smtClean="0"/>
              <a:t>15</a:t>
            </a:r>
            <a:r>
              <a:rPr lang="ja-JP" altLang="en-US" sz="2000" dirty="0" smtClean="0"/>
              <a:t>分（学科</a:t>
            </a:r>
            <a:r>
              <a:rPr lang="en-US" altLang="ja-JP" sz="2000" dirty="0" smtClean="0"/>
              <a:t>45</a:t>
            </a:r>
            <a:r>
              <a:rPr lang="ja-JP" altLang="en-US" sz="2000" dirty="0" smtClean="0"/>
              <a:t>分、実技</a:t>
            </a:r>
            <a:r>
              <a:rPr lang="en-US" altLang="ja-JP" sz="2000" dirty="0" smtClean="0"/>
              <a:t>45</a:t>
            </a:r>
            <a:r>
              <a:rPr lang="ja-JP" altLang="en-US" sz="2000" dirty="0" smtClean="0"/>
              <a:t>分）</a:t>
            </a:r>
            <a:r>
              <a:rPr lang="en-US" altLang="ja-JP" sz="2000" dirty="0" smtClean="0"/>
              <a:t/>
            </a:r>
            <a:br>
              <a:rPr lang="en-US" altLang="ja-JP" sz="2000" dirty="0" smtClean="0"/>
            </a:br>
            <a:r>
              <a:rPr lang="ja-JP" altLang="en-US" sz="2000" dirty="0" smtClean="0"/>
              <a:t>試験会場：</a:t>
            </a:r>
            <a:r>
              <a:rPr lang="ja-JP" altLang="en-US" sz="2000" b="1" dirty="0" smtClean="0">
                <a:solidFill>
                  <a:srgbClr val="FF0000"/>
                </a:solidFill>
              </a:rPr>
              <a:t>一関市民センター　なのはなプラザ　</a:t>
            </a:r>
            <a:r>
              <a:rPr lang="en-US" altLang="ja-JP" sz="2000" dirty="0" smtClean="0">
                <a:solidFill>
                  <a:srgbClr val="FF0000"/>
                </a:solidFill>
              </a:rPr>
              <a:t>(</a:t>
            </a:r>
            <a:r>
              <a:rPr lang="ja-JP" altLang="en-US" sz="2000" dirty="0" smtClean="0">
                <a:solidFill>
                  <a:srgbClr val="FF0000"/>
                </a:solidFill>
              </a:rPr>
              <a:t>３</a:t>
            </a:r>
            <a:r>
              <a:rPr lang="en-US" altLang="ja-JP" sz="2000" dirty="0" smtClean="0">
                <a:solidFill>
                  <a:srgbClr val="FF0000"/>
                </a:solidFill>
              </a:rPr>
              <a:t>F</a:t>
            </a:r>
            <a:r>
              <a:rPr lang="ja-JP" altLang="en-US" sz="2000" dirty="0" smtClean="0">
                <a:solidFill>
                  <a:srgbClr val="FF0000"/>
                </a:solidFill>
              </a:rPr>
              <a:t>大会議室</a:t>
            </a:r>
            <a:r>
              <a:rPr lang="en-US" altLang="ja-JP" sz="2000" dirty="0" smtClean="0">
                <a:solidFill>
                  <a:srgbClr val="FF0000"/>
                </a:solidFill>
              </a:rPr>
              <a:t>)</a:t>
            </a:r>
            <a:r>
              <a:rPr lang="ja-JP" altLang="en-US" sz="2000" dirty="0" smtClean="0">
                <a:solidFill>
                  <a:srgbClr val="FF0000"/>
                </a:solidFill>
              </a:rPr>
              <a:t>　</a:t>
            </a:r>
            <a:r>
              <a:rPr lang="en-US" altLang="ja-JP" sz="2000" dirty="0" smtClean="0">
                <a:solidFill>
                  <a:srgbClr val="FF0000"/>
                </a:solidFill>
              </a:rPr>
              <a:t>※</a:t>
            </a:r>
            <a:r>
              <a:rPr lang="ja-JP" altLang="en-US" sz="2000" dirty="0" smtClean="0">
                <a:solidFill>
                  <a:srgbClr val="FF0000"/>
                </a:solidFill>
              </a:rPr>
              <a:t>一ノ関駅より徒歩</a:t>
            </a:r>
            <a:r>
              <a:rPr lang="en-US" altLang="ja-JP" sz="2000" dirty="0" smtClean="0">
                <a:solidFill>
                  <a:srgbClr val="FF0000"/>
                </a:solidFill>
              </a:rPr>
              <a:t>5</a:t>
            </a:r>
            <a:r>
              <a:rPr lang="ja-JP" altLang="en-US" sz="2000" dirty="0" smtClean="0">
                <a:solidFill>
                  <a:srgbClr val="FF0000"/>
                </a:solidFill>
              </a:rPr>
              <a:t>分</a:t>
            </a:r>
            <a:endParaRPr lang="en-US" altLang="ja-JP" sz="2000" dirty="0" smtClean="0">
              <a:solidFill>
                <a:srgbClr val="FF0000"/>
              </a:solidFill>
            </a:endParaRPr>
          </a:p>
          <a:p>
            <a:pPr algn="l"/>
            <a:r>
              <a:rPr kumimoji="1" lang="ja-JP" altLang="en-US" sz="2000" dirty="0" smtClean="0"/>
              <a:t>対　象：大学生、高専学生、高校生、一般社会人</a:t>
            </a:r>
            <a:endParaRPr kumimoji="1" lang="en-US" altLang="ja-JP" sz="2000" dirty="0" smtClean="0"/>
          </a:p>
          <a:p>
            <a:pPr algn="l"/>
            <a:r>
              <a:rPr kumimoji="1" lang="ja-JP" altLang="en-US" sz="2000" dirty="0" smtClean="0"/>
              <a:t>受検料：</a:t>
            </a:r>
            <a:r>
              <a:rPr kumimoji="1" lang="en-US" altLang="ja-JP" sz="2000" dirty="0" smtClean="0"/>
              <a:t>11,000</a:t>
            </a:r>
            <a:r>
              <a:rPr kumimoji="1" lang="ja-JP" altLang="en-US" sz="2000" dirty="0" smtClean="0"/>
              <a:t>円</a:t>
            </a:r>
            <a:endParaRPr kumimoji="1" lang="ja-JP" altLang="en-US" sz="20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18708" y="2036976"/>
            <a:ext cx="1094645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1</a:t>
            </a:r>
            <a:r>
              <a:rPr kumimoji="1" lang="ja-JP" altLang="en-US" sz="1400" dirty="0" err="1" smtClean="0"/>
              <a:t>．</a:t>
            </a:r>
            <a:r>
              <a:rPr kumimoji="1" lang="ja-JP" altLang="en-US" sz="1400" dirty="0" smtClean="0"/>
              <a:t>背景</a:t>
            </a:r>
            <a:endParaRPr kumimoji="1" lang="en-US" altLang="ja-JP" sz="1400" dirty="0" smtClean="0"/>
          </a:p>
          <a:p>
            <a:r>
              <a:rPr lang="ja-JP" altLang="en-US" sz="1400" dirty="0"/>
              <a:t>　</a:t>
            </a:r>
            <a:r>
              <a:rPr lang="ja-JP" altLang="en-US" sz="1400" dirty="0" smtClean="0"/>
              <a:t>　</a:t>
            </a:r>
            <a:r>
              <a:rPr kumimoji="1" lang="ja-JP" altLang="en-US" sz="1400" dirty="0" smtClean="0"/>
              <a:t>岩手県内の高等教育機関が取り組む、若者の地域定着を目指した「ふるさといわて創造プロジェクト</a:t>
            </a:r>
            <a:r>
              <a:rPr kumimoji="1" lang="en-US" altLang="ja-JP" sz="1400" dirty="0" smtClean="0"/>
              <a:t>(COC+</a:t>
            </a:r>
            <a:r>
              <a:rPr kumimoji="1" lang="ja-JP" altLang="en-US" sz="1400" dirty="0" smtClean="0"/>
              <a:t>：</a:t>
            </a:r>
            <a:r>
              <a:rPr kumimoji="1" lang="en-US" altLang="ja-JP" sz="1400" dirty="0" smtClean="0"/>
              <a:t>H27~H31)</a:t>
            </a:r>
            <a:r>
              <a:rPr kumimoji="1" lang="ja-JP" altLang="en-US" sz="1400" dirty="0" smtClean="0"/>
              <a:t>」にて、</a:t>
            </a:r>
            <a:endParaRPr kumimoji="1" lang="en-US" altLang="ja-JP" sz="1400" dirty="0" smtClean="0"/>
          </a:p>
          <a:p>
            <a:r>
              <a:rPr lang="en-US" altLang="ja-JP" sz="1400" dirty="0"/>
              <a:t> </a:t>
            </a:r>
            <a:r>
              <a:rPr lang="en-US" altLang="ja-JP" sz="1400" dirty="0" smtClean="0"/>
              <a:t>      </a:t>
            </a:r>
            <a:r>
              <a:rPr lang="ja-JP" altLang="en-US" sz="1400" dirty="0" smtClean="0"/>
              <a:t>本校は知財人材の大量輩出に取組んでいます。</a:t>
            </a:r>
            <a:endParaRPr lang="en-US" altLang="ja-JP" sz="1400" dirty="0" smtClean="0"/>
          </a:p>
          <a:p>
            <a:r>
              <a:rPr kumimoji="1" lang="ja-JP" altLang="en-US" sz="1400" dirty="0" smtClean="0"/>
              <a:t>　　</a:t>
            </a:r>
            <a:r>
              <a:rPr kumimoji="1" lang="ja-JP" altLang="en-US" sz="1400" u="sng" dirty="0" smtClean="0"/>
              <a:t>東北地方の検定試験会場は仙台のみですが、今年度も、一関の特別臨時会場誘致が決定しました</a:t>
            </a:r>
            <a:r>
              <a:rPr kumimoji="1" lang="ja-JP" altLang="en-US" sz="1400" dirty="0" smtClean="0"/>
              <a:t>。</a:t>
            </a:r>
            <a:endParaRPr kumimoji="1" lang="en-US" altLang="ja-JP" sz="1400" dirty="0" smtClean="0"/>
          </a:p>
          <a:p>
            <a:r>
              <a:rPr lang="ja-JP" altLang="en-US" sz="1400" dirty="0" smtClean="0"/>
              <a:t>　    この機会を是非ご活用下さい。</a:t>
            </a:r>
            <a:endParaRPr lang="en-US" altLang="ja-JP" sz="1400" dirty="0" smtClean="0"/>
          </a:p>
          <a:p>
            <a:endParaRPr kumimoji="1" lang="en-US" altLang="ja-JP" sz="1400" dirty="0"/>
          </a:p>
          <a:p>
            <a:r>
              <a:rPr lang="en-US" altLang="ja-JP" sz="1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2</a:t>
            </a:r>
            <a:r>
              <a:rPr lang="ja-JP" altLang="en-US" sz="1400" dirty="0" err="1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．</a:t>
            </a:r>
            <a:r>
              <a:rPr lang="ja-JP" altLang="en-US" sz="1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申込方法</a:t>
            </a:r>
            <a:r>
              <a:rPr lang="en-US" altLang="ja-JP" sz="1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(</a:t>
            </a:r>
            <a:r>
              <a:rPr lang="ja-JP" altLang="en-US" sz="1400" b="1" dirty="0" smtClean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申込締切：</a:t>
            </a:r>
            <a:r>
              <a:rPr lang="en-US" altLang="ja-JP" sz="1400" b="1" dirty="0" smtClean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11</a:t>
            </a:r>
            <a:r>
              <a:rPr lang="ja-JP" altLang="en-US" sz="1400" b="1" dirty="0" smtClean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月</a:t>
            </a:r>
            <a:r>
              <a:rPr lang="en-US" altLang="ja-JP" sz="1400" b="1" dirty="0" smtClean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18</a:t>
            </a:r>
            <a:r>
              <a:rPr lang="ja-JP" altLang="en-US" sz="1400" b="1" dirty="0" smtClean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日</a:t>
            </a:r>
            <a:r>
              <a:rPr lang="en-US" altLang="ja-JP" sz="1400" b="1" dirty="0" smtClean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(</a:t>
            </a:r>
            <a:r>
              <a:rPr lang="ja-JP" altLang="en-US" sz="1400" b="1" dirty="0" smtClean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日</a:t>
            </a:r>
            <a:r>
              <a:rPr lang="en-US" altLang="ja-JP" sz="1400" b="1" dirty="0" smtClean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)</a:t>
            </a:r>
            <a:r>
              <a:rPr lang="ja-JP" altLang="en-US" sz="1400" b="1" dirty="0" smtClean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協会必着</a:t>
            </a:r>
            <a:r>
              <a:rPr lang="en-US" altLang="ja-JP" sz="1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)</a:t>
            </a:r>
            <a:endParaRPr lang="ja-JP" altLang="en-US" sz="1400" dirty="0" smtClean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en-US" altLang="ja-JP" sz="1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 </a:t>
            </a:r>
            <a:r>
              <a:rPr lang="ja-JP" altLang="en-US" sz="1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　・お手数</a:t>
            </a:r>
            <a:r>
              <a:rPr lang="ja-JP" altLang="en-US" sz="1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ですが、大学、高等学校、企業等の団体代表者を</a:t>
            </a:r>
            <a:r>
              <a:rPr lang="ja-JP" altLang="en-US" sz="1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決めてください。</a:t>
            </a:r>
            <a:endParaRPr lang="en-US" altLang="ja-JP" sz="14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1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  <a:r>
              <a:rPr lang="ja-JP" altLang="en-US" sz="1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 ・受検者</a:t>
            </a:r>
            <a:r>
              <a:rPr lang="ja-JP" altLang="en-US" sz="1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は</a:t>
            </a:r>
            <a:r>
              <a:rPr lang="ja-JP" altLang="en-US" sz="1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、「①受検申請書（</a:t>
            </a:r>
            <a:r>
              <a:rPr lang="ja-JP" altLang="en-US" sz="1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「②アンケート」の</a:t>
            </a:r>
            <a:r>
              <a:rPr lang="ja-JP" altLang="en-US" sz="1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回答を含みます）」に</a:t>
            </a:r>
            <a:r>
              <a:rPr lang="ja-JP" altLang="en-US" sz="1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記入して団体代表者に</a:t>
            </a:r>
            <a:r>
              <a:rPr lang="ja-JP" altLang="en-US" sz="1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提出してください。</a:t>
            </a:r>
            <a:endParaRPr lang="en-US" altLang="ja-JP" sz="1400" dirty="0" smtClean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1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  <a:r>
              <a:rPr lang="ja-JP" altLang="en-US" sz="1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 ・団体</a:t>
            </a:r>
            <a:r>
              <a:rPr lang="ja-JP" altLang="en-US" sz="1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代表者は</a:t>
            </a:r>
            <a:r>
              <a:rPr lang="ja-JP" altLang="en-US" sz="1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、取りまとめた「①受検申請書」と「④受検者リスト」を知</a:t>
            </a:r>
            <a:r>
              <a:rPr lang="ja-JP" altLang="en-US" sz="1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財教育協会へ</a:t>
            </a:r>
            <a:r>
              <a:rPr lang="ja-JP" altLang="en-US" sz="1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郵送してください</a:t>
            </a:r>
            <a:r>
              <a:rPr lang="ja-JP" altLang="en-US" sz="1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。</a:t>
            </a:r>
            <a:endParaRPr lang="en-US" altLang="ja-JP" sz="14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1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 </a:t>
            </a:r>
            <a:r>
              <a:rPr lang="ja-JP" altLang="en-US" sz="1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  <a:r>
              <a:rPr lang="ja-JP" altLang="en-US" sz="1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・申込後、知</a:t>
            </a:r>
            <a:r>
              <a:rPr lang="ja-JP" altLang="en-US" sz="1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財教育</a:t>
            </a:r>
            <a:r>
              <a:rPr lang="ja-JP" altLang="en-US" sz="1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協会より請求書が送付されますので、受検料を支払ってください。</a:t>
            </a:r>
            <a:r>
              <a:rPr lang="ja-JP" altLang="en-US" sz="1400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詳細は</a:t>
            </a:r>
            <a:r>
              <a:rPr lang="ja-JP" altLang="en-US" sz="1400" dirty="0" smtClean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「③マニュアル</a:t>
            </a:r>
            <a:r>
              <a:rPr lang="ja-JP" altLang="en-US" sz="1400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」を</a:t>
            </a:r>
            <a:r>
              <a:rPr lang="ja-JP" altLang="en-US" sz="1400" dirty="0" smtClean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参照願います。</a:t>
            </a:r>
            <a:endParaRPr lang="en-US" altLang="ja-JP" sz="1400" dirty="0" smtClean="0">
              <a:solidFill>
                <a:srgbClr val="FF000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1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＜関係書類＞</a:t>
            </a:r>
            <a:endParaRPr lang="en-US" altLang="ja-JP" sz="14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1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  <a:r>
              <a:rPr lang="ja-JP" altLang="en-US" sz="1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  <a:r>
              <a:rPr lang="en-US" altLang="ja-JP" sz="1400" dirty="0" smtClean="0"/>
              <a:t>①</a:t>
            </a:r>
            <a:r>
              <a:rPr lang="ja-JP" altLang="ja-JP" sz="1400" dirty="0"/>
              <a:t>　</a:t>
            </a:r>
            <a:r>
              <a:rPr lang="en-US" altLang="ja-JP" sz="1400" dirty="0" smtClean="0">
                <a:solidFill>
                  <a:prstClr val="black"/>
                </a:solidFill>
              </a:rPr>
              <a:t>3</a:t>
            </a:r>
            <a:r>
              <a:rPr lang="ja-JP" altLang="ja-JP" sz="1400" dirty="0">
                <a:solidFill>
                  <a:prstClr val="black"/>
                </a:solidFill>
              </a:rPr>
              <a:t>級受検</a:t>
            </a:r>
            <a:r>
              <a:rPr lang="ja-JP" altLang="ja-JP" sz="1400" dirty="0" smtClean="0">
                <a:solidFill>
                  <a:prstClr val="black"/>
                </a:solidFill>
              </a:rPr>
              <a:t>申請書</a:t>
            </a:r>
            <a:r>
              <a:rPr lang="en-US" altLang="ja-JP" sz="1400" dirty="0" smtClean="0">
                <a:solidFill>
                  <a:prstClr val="black"/>
                </a:solidFill>
              </a:rPr>
              <a:t> </a:t>
            </a:r>
            <a:r>
              <a:rPr lang="en-US" altLang="zh-TW" sz="1400" dirty="0" smtClean="0">
                <a:ea typeface="ＤＨＰ特太ゴシック体" panose="02010601000101010101" pitchFamily="2" charset="-128"/>
              </a:rPr>
              <a:t>(</a:t>
            </a:r>
            <a:r>
              <a:rPr lang="ja-JP" altLang="en-US" sz="1400" dirty="0">
                <a:solidFill>
                  <a:prstClr val="black"/>
                </a:solidFill>
                <a:ea typeface="ＭＳ 明朝" panose="02020609040205080304" pitchFamily="17" charset="-128"/>
              </a:rPr>
              <a:t>一関工業高等専門</a:t>
            </a:r>
            <a:r>
              <a:rPr lang="ja-JP" altLang="en-US" sz="1400" dirty="0" smtClean="0">
                <a:solidFill>
                  <a:prstClr val="black"/>
                </a:solidFill>
                <a:ea typeface="ＭＳ 明朝" panose="02020609040205080304" pitchFamily="17" charset="-128"/>
              </a:rPr>
              <a:t>学校</a:t>
            </a:r>
            <a:r>
              <a:rPr lang="zh-TW" altLang="en-US" sz="1400" dirty="0" smtClean="0"/>
              <a:t>　</a:t>
            </a:r>
            <a:r>
              <a:rPr lang="en-US" altLang="zh-TW" sz="1400" dirty="0" smtClean="0">
                <a:ea typeface="ＤＨＰ特太ゴシック体" panose="02010601000101010101" pitchFamily="2" charset="-128"/>
              </a:rPr>
              <a:t>COC</a:t>
            </a:r>
            <a:r>
              <a:rPr lang="ja-JP" altLang="en-US" sz="1400" dirty="0" smtClean="0"/>
              <a:t>推進部会</a:t>
            </a:r>
            <a:r>
              <a:rPr lang="en-US" altLang="ja-JP" sz="1400" dirty="0" smtClean="0"/>
              <a:t>_</a:t>
            </a:r>
            <a:r>
              <a:rPr lang="ja-JP" altLang="en-US" sz="1400" dirty="0" smtClean="0"/>
              <a:t>特別臨時会場</a:t>
            </a:r>
            <a:r>
              <a:rPr lang="en-US" altLang="zh-TW" sz="1400" dirty="0" smtClean="0">
                <a:ea typeface="ＤＨＰ特太ゴシック体" panose="02010601000101010101" pitchFamily="2" charset="-128"/>
              </a:rPr>
              <a:t>ver.)</a:t>
            </a:r>
            <a:endParaRPr lang="ja-JP" altLang="ja-JP" sz="1400" dirty="0"/>
          </a:p>
          <a:p>
            <a:r>
              <a:rPr lang="ja-JP" altLang="en-US" sz="1400" dirty="0"/>
              <a:t>　</a:t>
            </a:r>
            <a:r>
              <a:rPr lang="ja-JP" altLang="en-US" sz="1400" dirty="0" smtClean="0"/>
              <a:t>　</a:t>
            </a:r>
            <a:r>
              <a:rPr lang="en-US" altLang="ja-JP" sz="1400" dirty="0" smtClean="0"/>
              <a:t>②</a:t>
            </a:r>
            <a:r>
              <a:rPr lang="ja-JP" altLang="ja-JP" sz="1400" dirty="0"/>
              <a:t>　</a:t>
            </a:r>
            <a:r>
              <a:rPr lang="ja-JP" altLang="en-US" sz="1400" dirty="0" smtClean="0"/>
              <a:t>第</a:t>
            </a:r>
            <a:r>
              <a:rPr lang="en-US" altLang="ja-JP" sz="1400" dirty="0" smtClean="0"/>
              <a:t>31</a:t>
            </a:r>
            <a:r>
              <a:rPr lang="ja-JP" altLang="en-US" sz="1400" dirty="0" smtClean="0"/>
              <a:t>回申込時</a:t>
            </a:r>
            <a:r>
              <a:rPr lang="ja-JP" altLang="ja-JP" sz="1400" dirty="0" smtClean="0"/>
              <a:t>アンケート</a:t>
            </a:r>
            <a:r>
              <a:rPr lang="ja-JP" altLang="en-US" sz="1400" dirty="0" smtClean="0"/>
              <a:t>項目</a:t>
            </a:r>
            <a:endParaRPr lang="ja-JP" altLang="ja-JP" sz="1400" dirty="0"/>
          </a:p>
          <a:p>
            <a:r>
              <a:rPr lang="ja-JP" altLang="en-US" sz="1400" dirty="0"/>
              <a:t>　</a:t>
            </a:r>
            <a:r>
              <a:rPr lang="ja-JP" altLang="en-US" sz="1400" dirty="0" smtClean="0"/>
              <a:t>　③</a:t>
            </a:r>
            <a:r>
              <a:rPr lang="ja-JP" altLang="en-US" sz="1400" dirty="0"/>
              <a:t>　団体申込</a:t>
            </a:r>
            <a:r>
              <a:rPr lang="ja-JP" altLang="en-US" sz="1400" dirty="0" smtClean="0"/>
              <a:t>マニュアル</a:t>
            </a:r>
            <a:r>
              <a:rPr lang="en-US" altLang="zh-TW" sz="1400" dirty="0" smtClean="0">
                <a:ea typeface="ＤＨＰ特太ゴシック体" panose="02010601000101010101" pitchFamily="2" charset="-128"/>
              </a:rPr>
              <a:t>(</a:t>
            </a:r>
            <a:r>
              <a:rPr lang="ja-JP" altLang="en-US" sz="1400" dirty="0" smtClean="0"/>
              <a:t>特別</a:t>
            </a:r>
            <a:r>
              <a:rPr lang="ja-JP" altLang="en-US" sz="1400" dirty="0"/>
              <a:t>臨時会場</a:t>
            </a:r>
            <a:r>
              <a:rPr lang="en-US" altLang="zh-TW" sz="1400" dirty="0">
                <a:ea typeface="ＤＨＰ特太ゴシック体" panose="02010601000101010101" pitchFamily="2" charset="-128"/>
              </a:rPr>
              <a:t>ver</a:t>
            </a:r>
            <a:r>
              <a:rPr lang="en-US" altLang="zh-TW" sz="1400" dirty="0" smtClean="0">
                <a:ea typeface="ＤＨＰ特太ゴシック体" panose="02010601000101010101" pitchFamily="2" charset="-128"/>
              </a:rPr>
              <a:t>.)</a:t>
            </a:r>
            <a:r>
              <a:rPr lang="en-US" altLang="ja-JP" sz="1400" dirty="0" smtClean="0">
                <a:ea typeface="ＤＨＰ特太ゴシック体" panose="02010601000101010101" pitchFamily="2" charset="-128"/>
              </a:rPr>
              <a:t>3</a:t>
            </a:r>
            <a:r>
              <a:rPr lang="ja-JP" altLang="en-US" sz="1400" dirty="0" smtClean="0"/>
              <a:t>級のみ</a:t>
            </a:r>
            <a:endParaRPr lang="ja-JP" altLang="en-US" sz="1400" dirty="0" smtClean="0"/>
          </a:p>
          <a:p>
            <a:r>
              <a:rPr lang="ja-JP" altLang="en-US" sz="1400" dirty="0" smtClean="0"/>
              <a:t>　　④</a:t>
            </a:r>
            <a:r>
              <a:rPr lang="ja-JP" altLang="en-US" sz="1400" dirty="0"/>
              <a:t>　</a:t>
            </a:r>
            <a:r>
              <a:rPr lang="ja-JP" altLang="en-US" sz="1400" dirty="0" smtClean="0"/>
              <a:t>地財</a:t>
            </a:r>
            <a:r>
              <a:rPr lang="en-US" altLang="ja-JP" sz="1400" dirty="0" smtClean="0"/>
              <a:t>_</a:t>
            </a:r>
            <a:r>
              <a:rPr lang="ja-JP" altLang="en-US" sz="1400" dirty="0" smtClean="0">
                <a:solidFill>
                  <a:prstClr val="black"/>
                </a:solidFill>
              </a:rPr>
              <a:t>団体</a:t>
            </a:r>
            <a:r>
              <a:rPr lang="ja-JP" altLang="en-US" sz="1400" dirty="0">
                <a:solidFill>
                  <a:prstClr val="black"/>
                </a:solidFill>
              </a:rPr>
              <a:t>申込</a:t>
            </a:r>
            <a:r>
              <a:rPr lang="ja-JP" altLang="en-US" sz="1400" dirty="0" smtClean="0"/>
              <a:t>取りまとめ</a:t>
            </a:r>
            <a:r>
              <a:rPr lang="ja-JP" altLang="en-US" sz="1400" dirty="0" smtClean="0"/>
              <a:t>票</a:t>
            </a:r>
            <a:r>
              <a:rPr lang="en-US" altLang="ja-JP" sz="1400" dirty="0" smtClean="0"/>
              <a:t>_</a:t>
            </a:r>
            <a:r>
              <a:rPr lang="ja-JP" altLang="en-US" sz="1400" dirty="0" smtClean="0"/>
              <a:t>受験者リスト</a:t>
            </a:r>
            <a:r>
              <a:rPr lang="en-US" altLang="ja-JP" sz="1400" dirty="0" smtClean="0"/>
              <a:t>【31</a:t>
            </a:r>
            <a:r>
              <a:rPr lang="ja-JP" altLang="en-US" sz="1400" dirty="0" smtClean="0"/>
              <a:t>回開催</a:t>
            </a:r>
            <a:r>
              <a:rPr lang="en-US" altLang="ja-JP" sz="1400" dirty="0" smtClean="0"/>
              <a:t>】_</a:t>
            </a:r>
            <a:r>
              <a:rPr lang="ja-JP" altLang="en-US" sz="1400" dirty="0" smtClean="0"/>
              <a:t>岩手</a:t>
            </a:r>
            <a:endParaRPr lang="ja-JP" altLang="en-US" sz="1400" dirty="0" smtClean="0"/>
          </a:p>
          <a:p>
            <a:r>
              <a:rPr lang="ja-JP" altLang="en-US" sz="1400" dirty="0" smtClean="0"/>
              <a:t>　　⑤</a:t>
            </a:r>
            <a:r>
              <a:rPr lang="ja-JP" altLang="en-US" sz="1400" dirty="0"/>
              <a:t>　</a:t>
            </a:r>
            <a:r>
              <a:rPr lang="en-US" altLang="ja-JP" sz="1400" dirty="0" smtClean="0"/>
              <a:t>3</a:t>
            </a:r>
            <a:r>
              <a:rPr lang="ja-JP" altLang="en-US" sz="1400" dirty="0" smtClean="0"/>
              <a:t>級試験</a:t>
            </a:r>
            <a:r>
              <a:rPr lang="ja-JP" altLang="en-US" sz="1400" dirty="0"/>
              <a:t>科目及びその範囲並びに</a:t>
            </a:r>
            <a:r>
              <a:rPr lang="ja-JP" altLang="en-US" sz="1400" dirty="0" smtClean="0"/>
              <a:t>細目</a:t>
            </a:r>
            <a:endParaRPr lang="en-US" altLang="ja-JP" sz="1400" dirty="0" smtClean="0"/>
          </a:p>
          <a:p>
            <a:r>
              <a:rPr lang="ja-JP" altLang="en-US" sz="1400" dirty="0"/>
              <a:t>　　</a:t>
            </a:r>
            <a:r>
              <a:rPr lang="ja-JP" altLang="en-US" sz="1400" dirty="0" smtClean="0">
                <a:solidFill>
                  <a:srgbClr val="FF0000"/>
                </a:solidFill>
              </a:rPr>
              <a:t>⑥</a:t>
            </a:r>
            <a:r>
              <a:rPr lang="ja-JP" altLang="en-US" sz="1400" dirty="0">
                <a:solidFill>
                  <a:srgbClr val="FF0000"/>
                </a:solidFill>
              </a:rPr>
              <a:t>　</a:t>
            </a:r>
            <a:r>
              <a:rPr lang="ja-JP" altLang="ja-JP" sz="1400" dirty="0">
                <a:solidFill>
                  <a:srgbClr val="FF0000"/>
                </a:solidFill>
              </a:rPr>
              <a:t>「ゼロからの知財検定合格講座</a:t>
            </a:r>
            <a:r>
              <a:rPr lang="ja-JP" altLang="ja-JP" sz="1400" dirty="0" smtClean="0">
                <a:solidFill>
                  <a:srgbClr val="FF0000"/>
                </a:solidFill>
              </a:rPr>
              <a:t>」参加</a:t>
            </a:r>
            <a:r>
              <a:rPr lang="ja-JP" altLang="ja-JP" sz="1400" dirty="0">
                <a:solidFill>
                  <a:srgbClr val="FF0000"/>
                </a:solidFill>
              </a:rPr>
              <a:t>申し込み</a:t>
            </a:r>
            <a:r>
              <a:rPr lang="ja-JP" altLang="en-US" sz="1400" dirty="0" smtClean="0">
                <a:solidFill>
                  <a:srgbClr val="FF0000"/>
                </a:solidFill>
              </a:rPr>
              <a:t>書類・・・・本校が対策講座を実施します。是非ご利用ください。</a:t>
            </a:r>
            <a:endParaRPr lang="en-US" altLang="ja-JP" sz="1400" dirty="0">
              <a:solidFill>
                <a:srgbClr val="FF0000"/>
              </a:solidFill>
            </a:endParaRPr>
          </a:p>
          <a:p>
            <a:endParaRPr lang="en-US" altLang="ja-JP" sz="1400" dirty="0" smtClean="0"/>
          </a:p>
          <a:p>
            <a:endParaRPr lang="en-US" altLang="ja-JP" sz="14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679558" y="6023026"/>
            <a:ext cx="7185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担当：一関工業高等専門学校　未来創造工学科　化学・バイオ系　貝原　巳樹雄、梁川　甲午</a:t>
            </a:r>
            <a:endParaRPr kumimoji="1" lang="en-US" altLang="ja-JP" sz="1200" b="1" dirty="0" smtClean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en-US" altLang="ja-JP" sz="1200" b="1" dirty="0" err="1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E-Mail:mkaihara@ichinoseki.ac.jp</a:t>
            </a:r>
            <a:r>
              <a:rPr lang="ja-JP" altLang="en-US" sz="1200" b="1" dirty="0" err="1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、</a:t>
            </a:r>
            <a:r>
              <a:rPr lang="en-US" altLang="ja-JP" sz="1200" b="1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yanagawa@ichinoseki.ac.jp</a:t>
            </a:r>
          </a:p>
          <a:p>
            <a:r>
              <a:rPr kumimoji="1" lang="ja-JP" altLang="en-US" sz="1200" b="1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電話：</a:t>
            </a:r>
            <a:r>
              <a:rPr kumimoji="1" lang="en-US" altLang="ja-JP" sz="1200" b="1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0191-24-5940</a:t>
            </a:r>
            <a:r>
              <a:rPr kumimoji="1" lang="ja-JP" altLang="en-US" sz="1200" b="1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（貝原）、</a:t>
            </a:r>
            <a:r>
              <a:rPr kumimoji="1" lang="en-US" altLang="ja-JP" sz="1200" b="1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0191-24-4707(</a:t>
            </a:r>
            <a:r>
              <a:rPr kumimoji="1" lang="ja-JP" altLang="en-US" sz="1200" b="1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梁川</a:t>
            </a:r>
            <a:r>
              <a:rPr kumimoji="1" lang="en-US" altLang="ja-JP" sz="1200" b="1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)</a:t>
            </a:r>
            <a:endParaRPr kumimoji="1" lang="ja-JP" altLang="en-US" sz="1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826750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667</TotalTime>
  <Words>25</Words>
  <Application>Microsoft Office PowerPoint</Application>
  <PresentationFormat>ワイド画面</PresentationFormat>
  <Paragraphs>25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ＤＨＰ特太ゴシック体</vt:lpstr>
      <vt:lpstr>ＭＳ 明朝</vt:lpstr>
      <vt:lpstr>新細明體</vt:lpstr>
      <vt:lpstr>游ゴシック</vt:lpstr>
      <vt:lpstr>游ゴシック Light</vt:lpstr>
      <vt:lpstr>Arial</vt:lpstr>
      <vt:lpstr>Office テーマ</vt:lpstr>
      <vt:lpstr>国家試験　知的財産管理技能検定3級　受検案内（一関会場）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知的財産管理技能検定3級 ―一関開催が決定！―</dc:title>
  <dc:creator>mkaihara</dc:creator>
  <cp:lastModifiedBy>zaimu4</cp:lastModifiedBy>
  <cp:revision>65</cp:revision>
  <cp:lastPrinted>2018-06-19T08:28:13Z</cp:lastPrinted>
  <dcterms:created xsi:type="dcterms:W3CDTF">2017-07-13T01:52:43Z</dcterms:created>
  <dcterms:modified xsi:type="dcterms:W3CDTF">2018-06-19T08:44:41Z</dcterms:modified>
</cp:coreProperties>
</file>